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68" r:id="rId4"/>
    <p:sldId id="262" r:id="rId5"/>
    <p:sldId id="261" r:id="rId6"/>
    <p:sldId id="263" r:id="rId7"/>
    <p:sldId id="264" r:id="rId8"/>
    <p:sldId id="273" r:id="rId9"/>
    <p:sldId id="265" r:id="rId10"/>
    <p:sldId id="274" r:id="rId11"/>
    <p:sldId id="272" r:id="rId12"/>
    <p:sldId id="266" r:id="rId13"/>
    <p:sldId id="271" r:id="rId14"/>
    <p:sldId id="267" r:id="rId15"/>
    <p:sldId id="275" r:id="rId16"/>
    <p:sldId id="277" r:id="rId17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mulitz@sandyspringtrust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Bmulitz@sandyspringtrust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037478" y="2492409"/>
            <a:ext cx="8830164" cy="1373070"/>
          </a:xfrm>
        </p:spPr>
        <p:txBody>
          <a:bodyPr/>
          <a:lstStyle/>
          <a:p>
            <a:r>
              <a:rPr lang="en-US" dirty="0"/>
              <a:t>FINANCIAL FITNESS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1" y="4394039"/>
            <a:ext cx="11246067" cy="2463961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en-US" sz="6000" dirty="0"/>
              <a:t>Planning for Transitions:</a:t>
            </a:r>
          </a:p>
          <a:p>
            <a:pPr algn="ctr"/>
            <a:r>
              <a:rPr lang="en-US" sz="6000" dirty="0"/>
              <a:t>Organizing and Implementing Important</a:t>
            </a:r>
          </a:p>
          <a:p>
            <a:pPr algn="ctr"/>
            <a:r>
              <a:rPr lang="en-US" sz="6000" dirty="0"/>
              <a:t>Financial and Health Documents</a:t>
            </a:r>
          </a:p>
          <a:p>
            <a:pPr algn="l"/>
            <a:r>
              <a:rPr lang="en-US" sz="2300" dirty="0"/>
              <a:t>Barbara C. Mulitz</a:t>
            </a:r>
          </a:p>
          <a:p>
            <a:pPr algn="l"/>
            <a:r>
              <a:rPr lang="en-US" sz="2300" dirty="0"/>
              <a:t>Vice President and Senior Trust Officer</a:t>
            </a:r>
          </a:p>
          <a:p>
            <a:pPr algn="l"/>
            <a:r>
              <a:rPr lang="en-US" sz="2300" dirty="0"/>
              <a:t>Sandy Spring Trust</a:t>
            </a:r>
          </a:p>
          <a:p>
            <a:pPr algn="l"/>
            <a:r>
              <a:rPr lang="en-US" sz="2300" dirty="0"/>
              <a:t>301-570-8321										</a:t>
            </a:r>
            <a:r>
              <a:rPr lang="en-US" sz="2300" dirty="0" err="1" smtClean="0"/>
              <a:t>bmulitzcopyright</a:t>
            </a:r>
            <a:r>
              <a:rPr lang="en-US" sz="2300" dirty="0" smtClean="0"/>
              <a:t> </a:t>
            </a:r>
            <a:r>
              <a:rPr lang="en-US" sz="2300" dirty="0"/>
              <a:t>2021</a:t>
            </a:r>
          </a:p>
          <a:p>
            <a:pPr algn="l"/>
            <a:r>
              <a:rPr lang="en-US" sz="2300" dirty="0">
                <a:hlinkClick r:id="rId2"/>
              </a:rPr>
              <a:t>bmulitz@sandyspringtrust.com</a:t>
            </a:r>
            <a:r>
              <a:rPr lang="en-US" sz="2300" dirty="0"/>
              <a:t>	</a:t>
            </a:r>
            <a:r>
              <a:rPr lang="en-US" sz="2300" dirty="0" smtClean="0"/>
              <a:t>				</a:t>
            </a:r>
            <a:r>
              <a:rPr lang="en-US" sz="2300" dirty="0"/>
              <a:t>	</a:t>
            </a:r>
            <a:r>
              <a:rPr lang="en-US" sz="2300" dirty="0" smtClean="0"/>
              <a:t>The contents herein may not be used without written authorization from the author.</a:t>
            </a:r>
            <a:r>
              <a:rPr lang="en-US" sz="23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1000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Checklist,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65527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3100" b="1" u="sng" dirty="0"/>
              <a:t>Sources of Income</a:t>
            </a:r>
          </a:p>
          <a:p>
            <a:pPr marL="457200" lvl="1" indent="0">
              <a:buNone/>
            </a:pPr>
            <a:r>
              <a:rPr lang="en-US" sz="3100" dirty="0"/>
              <a:t>Pensions, Social Security, Annuities, Rents</a:t>
            </a:r>
          </a:p>
          <a:p>
            <a:pPr marL="457200" lvl="1" indent="0">
              <a:buNone/>
            </a:pPr>
            <a:endParaRPr lang="en-US" sz="3100" b="1" dirty="0"/>
          </a:p>
          <a:p>
            <a:pPr marL="457200" lvl="1" indent="0">
              <a:buNone/>
            </a:pPr>
            <a:r>
              <a:rPr lang="en-US" sz="3100" b="1" u="sng" dirty="0"/>
              <a:t>Financial Obligations/Debts</a:t>
            </a:r>
          </a:p>
          <a:p>
            <a:pPr marL="457200" lvl="1" indent="0">
              <a:buNone/>
            </a:pPr>
            <a:r>
              <a:rPr lang="en-US" sz="3100" dirty="0"/>
              <a:t>Mortgage; Lease; utilities; car payment; student loans; alimony payments; child support; eldercare; care manager; long term care; healthcare</a:t>
            </a:r>
          </a:p>
          <a:p>
            <a:pPr marL="457200" lvl="1" indent="0">
              <a:buNone/>
            </a:pPr>
            <a:r>
              <a:rPr lang="en-US" sz="800" dirty="0" smtClean="0"/>
              <a:t>									</a:t>
            </a:r>
            <a:r>
              <a:rPr lang="en-US" sz="800" dirty="0" err="1" smtClean="0"/>
              <a:t>bmulitzcopyright</a:t>
            </a:r>
            <a:r>
              <a:rPr lang="en-US" sz="800" dirty="0" smtClean="0"/>
              <a:t> </a:t>
            </a:r>
            <a:r>
              <a:rPr lang="en-US" sz="800" dirty="0"/>
              <a:t>2021</a:t>
            </a:r>
            <a:endParaRPr lang="en-US" sz="400" dirty="0"/>
          </a:p>
        </p:txBody>
      </p:sp>
    </p:spTree>
    <p:extLst>
      <p:ext uri="{BB962C8B-B14F-4D97-AF65-F5344CB8AC3E}">
        <p14:creationId xmlns:p14="http://schemas.microsoft.com/office/powerpoint/2010/main" val="2949365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Checklist,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56027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3100" b="1" u="sng" dirty="0"/>
              <a:t>Medical</a:t>
            </a:r>
          </a:p>
          <a:p>
            <a:pPr marL="457200" lvl="1" indent="0">
              <a:buNone/>
            </a:pPr>
            <a:r>
              <a:rPr lang="en-US" sz="3100" dirty="0"/>
              <a:t>Health Insurance cards; record of immunization and   allergies; list of medications; disability docs; dental records/gap policies and premiums; child id card, DNA tests; </a:t>
            </a:r>
          </a:p>
          <a:p>
            <a:pPr marL="457200" lvl="1" indent="0">
              <a:buNone/>
            </a:pPr>
            <a:endParaRPr lang="en-US" sz="3100" b="1" dirty="0"/>
          </a:p>
          <a:p>
            <a:pPr marL="457200" lvl="1" indent="0">
              <a:buNone/>
            </a:pPr>
            <a:r>
              <a:rPr lang="en-US" sz="3100" b="1" u="sng" dirty="0"/>
              <a:t>Insurance Documents</a:t>
            </a:r>
          </a:p>
          <a:p>
            <a:pPr marL="457200" lvl="1" indent="0">
              <a:buNone/>
            </a:pPr>
            <a:r>
              <a:rPr lang="en-US" sz="3100" dirty="0"/>
              <a:t>Life, Long Term Care, Home, Auto, </a:t>
            </a:r>
            <a:r>
              <a:rPr lang="en-US" sz="3100" dirty="0" smtClean="0"/>
              <a:t>Annuities</a:t>
            </a:r>
          </a:p>
          <a:p>
            <a:pPr marL="457200" lvl="1" indent="0">
              <a:buNone/>
            </a:pPr>
            <a:r>
              <a:rPr lang="en-US" sz="800" dirty="0" smtClean="0"/>
              <a:t>									</a:t>
            </a:r>
            <a:r>
              <a:rPr lang="en-US" sz="800" dirty="0" err="1" smtClean="0"/>
              <a:t>bmulitzcopyright</a:t>
            </a:r>
            <a:r>
              <a:rPr lang="en-US" sz="800" dirty="0" smtClean="0"/>
              <a:t> </a:t>
            </a:r>
            <a:r>
              <a:rPr lang="en-US" sz="800" dirty="0"/>
              <a:t>2021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35127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Long to Keep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Check with your accountant, doctor, attorney, insurance agent and other team members.</a:t>
            </a:r>
          </a:p>
          <a:p>
            <a:endParaRPr lang="en-US" sz="2800" dirty="0"/>
          </a:p>
          <a:p>
            <a:r>
              <a:rPr lang="en-US" sz="2800" dirty="0"/>
              <a:t>Note: digital is great, but if something gets erased, hard </a:t>
            </a:r>
            <a:r>
              <a:rPr lang="en-US" sz="2800" dirty="0" smtClean="0"/>
              <a:t>copies </a:t>
            </a:r>
            <a:r>
              <a:rPr lang="en-US" sz="2800" dirty="0"/>
              <a:t>can be very helpful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800" dirty="0" smtClean="0"/>
              <a:t>									</a:t>
            </a:r>
            <a:r>
              <a:rPr lang="en-US" sz="800" dirty="0" err="1" smtClean="0"/>
              <a:t>bmulitzcopyright</a:t>
            </a:r>
            <a:r>
              <a:rPr lang="en-US" sz="800" dirty="0" smtClean="0"/>
              <a:t> </a:t>
            </a:r>
            <a:r>
              <a:rPr lang="en-US" sz="800" dirty="0"/>
              <a:t>2021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632991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 3: INFORM YOUR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43327"/>
          </a:xfrm>
        </p:spPr>
        <p:txBody>
          <a:bodyPr/>
          <a:lstStyle/>
          <a:p>
            <a:r>
              <a:rPr lang="en-US" dirty="0"/>
              <a:t>Share the location of your documents</a:t>
            </a:r>
          </a:p>
          <a:p>
            <a:r>
              <a:rPr lang="en-US" dirty="0"/>
              <a:t>Share your estate planning documents</a:t>
            </a:r>
          </a:p>
          <a:p>
            <a:r>
              <a:rPr lang="en-US" dirty="0"/>
              <a:t>Let your team know </a:t>
            </a:r>
          </a:p>
          <a:p>
            <a:r>
              <a:rPr lang="en-US" dirty="0"/>
              <a:t>Provide access to the legal documents? Who knows where they are? Who has access?</a:t>
            </a:r>
          </a:p>
          <a:p>
            <a:r>
              <a:rPr lang="en-US" dirty="0"/>
              <a:t>When does the team step in?</a:t>
            </a:r>
          </a:p>
          <a:p>
            <a:r>
              <a:rPr lang="en-US" dirty="0"/>
              <a:t>WHY do this: Prevent others from making decisions for you, asset </a:t>
            </a:r>
            <a:r>
              <a:rPr lang="en-US" dirty="0" smtClean="0"/>
              <a:t>protection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800" dirty="0" smtClean="0"/>
              <a:t>								</a:t>
            </a:r>
            <a:r>
              <a:rPr lang="en-US" sz="800" dirty="0" err="1" smtClean="0"/>
              <a:t>bmulitzcopyright</a:t>
            </a:r>
            <a:r>
              <a:rPr lang="en-US" sz="800" dirty="0" smtClean="0"/>
              <a:t> </a:t>
            </a:r>
            <a:r>
              <a:rPr lang="en-US" sz="800" dirty="0"/>
              <a:t>2021</a:t>
            </a:r>
            <a:endParaRPr lang="en-US" sz="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46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306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Three steps for a successful </a:t>
            </a:r>
            <a:r>
              <a:rPr lang="en-US" dirty="0" smtClean="0"/>
              <a:t>transition: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1. Estate Planning Documents </a:t>
            </a:r>
            <a:r>
              <a:rPr lang="en-US" dirty="0" smtClean="0"/>
              <a:t>completed.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Financial and Medical Documents organized.</a:t>
            </a:r>
          </a:p>
          <a:p>
            <a:pPr marL="0" indent="0">
              <a:buNone/>
            </a:pPr>
            <a:r>
              <a:rPr lang="en-US" dirty="0"/>
              <a:t>3. Share with your team.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Preparing is an active sport.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800" dirty="0" smtClean="0"/>
              <a:t>								</a:t>
            </a:r>
            <a:r>
              <a:rPr lang="en-US" sz="800" dirty="0" err="1" smtClean="0"/>
              <a:t>bmulitzcopyright</a:t>
            </a:r>
            <a:r>
              <a:rPr lang="en-US" sz="800" dirty="0" smtClean="0"/>
              <a:t> </a:t>
            </a:r>
            <a:r>
              <a:rPr lang="en-US" sz="800" dirty="0"/>
              <a:t>2021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735701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247899"/>
            <a:ext cx="9613861" cy="2748489"/>
          </a:xfrm>
        </p:spPr>
        <p:txBody>
          <a:bodyPr>
            <a:normAutofit lnSpcReduction="10000"/>
          </a:bodyPr>
          <a:lstStyle/>
          <a:p>
            <a:endParaRPr lang="en-US" sz="4800" dirty="0"/>
          </a:p>
          <a:p>
            <a:endParaRPr lang="en-US" sz="4800" dirty="0"/>
          </a:p>
          <a:p>
            <a:pPr marL="0" indent="0" algn="ctr">
              <a:buNone/>
            </a:pPr>
            <a:r>
              <a:rPr lang="en-US" sz="8000" dirty="0"/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427483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9623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For Additional Information Contact: </a:t>
            </a:r>
          </a:p>
          <a:p>
            <a:pPr marL="0" indent="0">
              <a:buNone/>
            </a:pPr>
            <a:r>
              <a:rPr lang="en-US" dirty="0"/>
              <a:t>Barbara C. Mulitz</a:t>
            </a:r>
          </a:p>
          <a:p>
            <a:pPr marL="0" indent="0">
              <a:buNone/>
            </a:pPr>
            <a:r>
              <a:rPr lang="en-US" dirty="0"/>
              <a:t>Vice President and Senior Trust Officer</a:t>
            </a:r>
          </a:p>
          <a:p>
            <a:pPr marL="0" indent="0">
              <a:buNone/>
            </a:pPr>
            <a:r>
              <a:rPr lang="en-US" dirty="0"/>
              <a:t>Sandy Spring Trust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hlinkClick r:id="rId2"/>
              </a:rPr>
              <a:t>Bmulitz@sandyspringtrust.com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Direct: 301-570-8321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1800" dirty="0"/>
              <a:t>The opinions expressed herein are solely those of the presenter and do not represent the opinions of Sandy Spring Bank, Sandy Spring Trust or any other individual or entity.</a:t>
            </a:r>
            <a:br>
              <a:rPr lang="en-US" sz="1800" dirty="0"/>
            </a:br>
            <a:endParaRPr lang="en-US" sz="1800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The opinions expressed herein are solely those of the presenter and do not represent the opinions of Sandy Spring Bank, Sandy Spring Trust or any other individual or entity.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copyright 2018 all rights reserved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879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IMPORTANCE OF PLANNING AHEAD:</a:t>
            </a:r>
            <a:br>
              <a:rPr lang="en-US" dirty="0"/>
            </a:br>
            <a:r>
              <a:rPr lang="en-US" sz="2800" dirty="0"/>
              <a:t>YOU GET TO DECIDE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643" y="2524539"/>
            <a:ext cx="9419539" cy="3411650"/>
          </a:xfrm>
        </p:spPr>
        <p:txBody>
          <a:bodyPr>
            <a:normAutofit/>
          </a:bodyPr>
          <a:lstStyle/>
          <a:p>
            <a:r>
              <a:rPr lang="en-US" dirty="0"/>
              <a:t>Start early for better outcomes.</a:t>
            </a:r>
          </a:p>
          <a:p>
            <a:r>
              <a:rPr lang="en-US" dirty="0"/>
              <a:t>Emergencies dictate limited outcomes (and are more expensive).</a:t>
            </a:r>
          </a:p>
          <a:p>
            <a:r>
              <a:rPr lang="en-US" dirty="0"/>
              <a:t>Transition Plans provide the infrastructure/foundation for organizing your financial and medical information.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800" dirty="0" err="1"/>
              <a:t>bmulitzcopyright</a:t>
            </a:r>
            <a:r>
              <a:rPr lang="en-US" sz="800" dirty="0"/>
              <a:t> 2021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123585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A Transition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590653" cy="3599316"/>
          </a:xfrm>
        </p:spPr>
        <p:txBody>
          <a:bodyPr>
            <a:normAutofit/>
          </a:bodyPr>
          <a:lstStyle/>
          <a:p>
            <a:r>
              <a:rPr lang="en-US" sz="2800" dirty="0"/>
              <a:t>Estate Plan. Decide who will help you, who is on the team.</a:t>
            </a:r>
          </a:p>
          <a:p>
            <a:r>
              <a:rPr lang="en-US" sz="2800" dirty="0"/>
              <a:t>Organize.  Safe keep important documents.</a:t>
            </a:r>
          </a:p>
          <a:p>
            <a:r>
              <a:rPr lang="en-US" sz="2800" dirty="0"/>
              <a:t>Share. Let your team know your plans and where to find your </a:t>
            </a:r>
            <a:endParaRPr lang="en-US" sz="800" dirty="0" smtClean="0"/>
          </a:p>
          <a:p>
            <a:r>
              <a:rPr lang="en-US" sz="2800" dirty="0" smtClean="0"/>
              <a:t>Documents</a:t>
            </a:r>
            <a:r>
              <a:rPr lang="en-US" sz="2800" dirty="0"/>
              <a:t>.  </a:t>
            </a:r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800" dirty="0" err="1"/>
              <a:t>bmulitzcopyright</a:t>
            </a:r>
            <a:r>
              <a:rPr lang="en-US" sz="800" dirty="0"/>
              <a:t> 2021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44080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 1: Estate Planning Documents</a:t>
            </a:r>
            <a:br>
              <a:rPr lang="en-US" dirty="0"/>
            </a:br>
            <a:r>
              <a:rPr lang="en-US" sz="2800" dirty="0"/>
              <a:t>Provide Legal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433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300" dirty="0"/>
              <a:t>Last Will and Testament: </a:t>
            </a:r>
          </a:p>
          <a:p>
            <a:pPr lvl="1"/>
            <a:r>
              <a:rPr lang="en-US" dirty="0"/>
              <a:t>Testatrix/Testator, Personal Representative, Beneficiary</a:t>
            </a:r>
          </a:p>
          <a:p>
            <a:pPr lvl="1"/>
            <a:r>
              <a:rPr lang="en-US" dirty="0"/>
              <a:t>Only legal at death</a:t>
            </a:r>
          </a:p>
          <a:p>
            <a:pPr marL="0" indent="0">
              <a:buNone/>
            </a:pPr>
            <a:r>
              <a:rPr lang="en-US" sz="3300" dirty="0"/>
              <a:t>Financial Power of Attorney</a:t>
            </a:r>
          </a:p>
          <a:p>
            <a:pPr lvl="1"/>
            <a:r>
              <a:rPr lang="en-US" dirty="0" smtClean="0"/>
              <a:t>Power holder/Grantor/Principal</a:t>
            </a:r>
            <a:r>
              <a:rPr lang="en-US" dirty="0"/>
              <a:t>, Agent/Attorney in Fact</a:t>
            </a:r>
          </a:p>
          <a:p>
            <a:pPr lvl="1"/>
            <a:r>
              <a:rPr lang="en-US" dirty="0"/>
              <a:t>Only legal while alive</a:t>
            </a:r>
          </a:p>
          <a:p>
            <a:pPr marL="0" indent="0">
              <a:buNone/>
            </a:pPr>
            <a:r>
              <a:rPr lang="en-US" sz="3300" dirty="0"/>
              <a:t>Advance Directive/Medical Power of Attorney</a:t>
            </a:r>
          </a:p>
          <a:p>
            <a:pPr lvl="1"/>
            <a:r>
              <a:rPr lang="en-US" dirty="0"/>
              <a:t>Powerholder/Agent</a:t>
            </a:r>
          </a:p>
          <a:p>
            <a:pPr lvl="1"/>
            <a:r>
              <a:rPr lang="en-US" dirty="0"/>
              <a:t>Only legal while alive</a:t>
            </a:r>
          </a:p>
          <a:p>
            <a:pPr marL="0" indent="0">
              <a:buNone/>
            </a:pPr>
            <a:r>
              <a:rPr lang="en-US" sz="3600" dirty="0"/>
              <a:t>Revocable Living Trust</a:t>
            </a:r>
          </a:p>
          <a:p>
            <a:pPr lvl="1"/>
            <a:r>
              <a:rPr lang="en-US" sz="1900" dirty="0"/>
              <a:t>Grantor, Trustee, Beneficiary</a:t>
            </a:r>
          </a:p>
          <a:p>
            <a:pPr lvl="1"/>
            <a:r>
              <a:rPr lang="en-US" sz="1900" dirty="0"/>
              <a:t>Legal while alive and at </a:t>
            </a:r>
            <a:r>
              <a:rPr lang="en-US" sz="1900" dirty="0" smtClean="0"/>
              <a:t>death</a:t>
            </a:r>
          </a:p>
          <a:p>
            <a:pPr marL="457200" lvl="1" indent="0">
              <a:buNone/>
            </a:pPr>
            <a:r>
              <a:rPr lang="en-US" sz="1900" dirty="0"/>
              <a:t>	</a:t>
            </a:r>
            <a:r>
              <a:rPr lang="en-US" sz="900" dirty="0" smtClean="0"/>
              <a:t>							</a:t>
            </a:r>
            <a:r>
              <a:rPr lang="en-US" sz="900" dirty="0"/>
              <a:t> </a:t>
            </a:r>
            <a:r>
              <a:rPr lang="en-US" sz="900" dirty="0" err="1"/>
              <a:t>bmulitzcopyright</a:t>
            </a:r>
            <a:r>
              <a:rPr lang="en-US" sz="900" dirty="0"/>
              <a:t> 2021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839647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Name Your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WHO IS GOING TO HELP YOU?</a:t>
            </a:r>
          </a:p>
          <a:p>
            <a:r>
              <a:rPr lang="en-US" dirty="0"/>
              <a:t>Family</a:t>
            </a:r>
          </a:p>
          <a:p>
            <a:r>
              <a:rPr lang="en-US" dirty="0"/>
              <a:t>Professionals</a:t>
            </a:r>
          </a:p>
          <a:p>
            <a:r>
              <a:rPr lang="en-US" dirty="0"/>
              <a:t>Corporate </a:t>
            </a:r>
            <a:r>
              <a:rPr lang="en-US" dirty="0" smtClean="0"/>
              <a:t>Professionals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		</a:t>
            </a:r>
            <a:r>
              <a:rPr lang="en-US" sz="900" dirty="0" smtClean="0"/>
              <a:t>					</a:t>
            </a:r>
            <a:r>
              <a:rPr lang="en-US" sz="900" dirty="0"/>
              <a:t> </a:t>
            </a:r>
            <a:r>
              <a:rPr lang="en-US" sz="900" dirty="0" err="1"/>
              <a:t>bmulitzcopyright</a:t>
            </a:r>
            <a:r>
              <a:rPr lang="en-US" sz="900" dirty="0"/>
              <a:t> 2021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195556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the team need to know?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Financial Assets and Obligations</a:t>
            </a:r>
          </a:p>
          <a:p>
            <a:r>
              <a:rPr lang="en-US" dirty="0"/>
              <a:t>Personal </a:t>
            </a:r>
            <a:r>
              <a:rPr lang="en-US" dirty="0" smtClean="0"/>
              <a:t>Documents, </a:t>
            </a:r>
            <a:r>
              <a:rPr lang="en-US" dirty="0"/>
              <a:t>Financial </a:t>
            </a:r>
            <a:r>
              <a:rPr lang="en-US" dirty="0" smtClean="0"/>
              <a:t>Accounts, </a:t>
            </a:r>
            <a:r>
              <a:rPr lang="en-US" dirty="0"/>
              <a:t>Financial </a:t>
            </a:r>
            <a:r>
              <a:rPr lang="en-US" dirty="0" smtClean="0"/>
              <a:t>Papers, Insurance </a:t>
            </a:r>
            <a:r>
              <a:rPr lang="en-US" dirty="0"/>
              <a:t>information</a:t>
            </a:r>
          </a:p>
          <a:p>
            <a:r>
              <a:rPr lang="en-US" dirty="0"/>
              <a:t>Medical Assets and Obligations</a:t>
            </a:r>
          </a:p>
          <a:p>
            <a:r>
              <a:rPr lang="en-US" dirty="0"/>
              <a:t>Choices for Care and well </a:t>
            </a:r>
            <a:r>
              <a:rPr lang="en-US" dirty="0" smtClean="0"/>
              <a:t>being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800" dirty="0" err="1"/>
              <a:t>bmulitzcopyright</a:t>
            </a:r>
            <a:r>
              <a:rPr lang="en-US" sz="800" dirty="0"/>
              <a:t> 2021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5857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Financial Assets and Obligations</a:t>
            </a:r>
            <a:br>
              <a:rPr lang="en-US" dirty="0"/>
            </a:br>
            <a:r>
              <a:rPr lang="en-US" dirty="0"/>
              <a:t>            </a:t>
            </a:r>
            <a:r>
              <a:rPr lang="en-US" sz="2800" dirty="0"/>
              <a:t>Document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921" y="2095572"/>
            <a:ext cx="9613861" cy="40385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u="sng" dirty="0"/>
              <a:t>Personal Document Checklist</a:t>
            </a:r>
            <a:endParaRPr lang="en-US" sz="3200" u="sng" dirty="0"/>
          </a:p>
          <a:p>
            <a:pPr marL="0" indent="0">
              <a:buNone/>
            </a:pPr>
            <a:r>
              <a:rPr lang="en-US" sz="3200" dirty="0"/>
              <a:t>Birth Certificate; Adoption papers; Citizenship/Naturalization Papers; Military Discharge Papers; Burial Instructions; Safe Deposit Boxes; Social Security, Passports; Marriage Licenses; Divorce Papers; Confirmation of legal residence; Names of Spouse and Children; Citizenship; Membership, Groups &amp; Awards; Close friends; Relatives; Doctors, Lawyers, Financial Advisors; Medications</a:t>
            </a:r>
          </a:p>
          <a:p>
            <a:r>
              <a:rPr lang="en-US" sz="3200" dirty="0"/>
              <a:t>. 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771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Checklist,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687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300" b="1" u="sng" dirty="0"/>
              <a:t>Estate Planning Documents</a:t>
            </a:r>
          </a:p>
          <a:p>
            <a:pPr marL="0" indent="0">
              <a:buNone/>
            </a:pPr>
            <a:r>
              <a:rPr lang="en-US" sz="3300" dirty="0"/>
              <a:t>Wills, Financial Power of Attorney, Advance Directive, Trust</a:t>
            </a:r>
          </a:p>
          <a:p>
            <a:pPr marL="0" indent="0">
              <a:buNone/>
            </a:pPr>
            <a:endParaRPr lang="en-US" sz="3300" b="1" dirty="0"/>
          </a:p>
          <a:p>
            <a:pPr marL="0" indent="0">
              <a:buNone/>
            </a:pPr>
            <a:r>
              <a:rPr lang="en-US" sz="3300" b="1" u="sng" dirty="0"/>
              <a:t>Financial Paperwork</a:t>
            </a:r>
          </a:p>
          <a:p>
            <a:pPr marL="0" indent="0">
              <a:buNone/>
            </a:pPr>
            <a:r>
              <a:rPr lang="en-US" sz="3300" dirty="0"/>
              <a:t>Real Estate Deeds; Mortgage Documents; Property Tax Records; Inventory of Assets &amp; Appraisals; Vehicle titles; Income Tax Returns; Rental/Lease Agreements; Outstanding Loans; Legal Matters; Driver’s License; Safe Deposit Key and Box information</a:t>
            </a:r>
            <a:r>
              <a:rPr lang="en-US" sz="3300" dirty="0" smtClean="0"/>
              <a:t>.														</a:t>
            </a:r>
            <a:r>
              <a:rPr lang="en-US" sz="3600" dirty="0" smtClean="0"/>
              <a:t> </a:t>
            </a:r>
            <a:r>
              <a:rPr lang="en-US" sz="900" dirty="0" err="1"/>
              <a:t>bmulitzcopyright</a:t>
            </a:r>
            <a:r>
              <a:rPr lang="en-US" sz="900" dirty="0"/>
              <a:t> 2021</a:t>
            </a:r>
            <a:endParaRPr lang="en-US" sz="900" dirty="0"/>
          </a:p>
          <a:p>
            <a:pPr marL="0" indent="0">
              <a:buNone/>
            </a:pPr>
            <a:endParaRPr lang="en-US" sz="3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18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Checklist,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006672"/>
            <a:ext cx="9613861" cy="4686228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3100" b="1" u="sng" dirty="0"/>
              <a:t>Financial Accounts</a:t>
            </a:r>
          </a:p>
          <a:p>
            <a:pPr marL="457200" lvl="1" indent="0">
              <a:buNone/>
            </a:pPr>
            <a:r>
              <a:rPr lang="en-US" sz="3100" dirty="0"/>
              <a:t>Bank/Credit Union Statements, </a:t>
            </a:r>
            <a:r>
              <a:rPr lang="en-US" sz="3100" dirty="0" smtClean="0"/>
              <a:t>Retirement </a:t>
            </a:r>
            <a:r>
              <a:rPr lang="en-US" sz="3100" dirty="0"/>
              <a:t>Accounts; Brokerage Accounts; Pension information and statements; Deferred Compensation statements; Credit Card Accounts; US Savings Bonds; CDs; Stock Certificates; Credit/Debit Cards</a:t>
            </a:r>
          </a:p>
          <a:p>
            <a:pPr lvl="1"/>
            <a:endParaRPr lang="en-US" sz="3100" dirty="0"/>
          </a:p>
          <a:p>
            <a:pPr marL="457200" lvl="1" indent="0">
              <a:buNone/>
            </a:pPr>
            <a:r>
              <a:rPr lang="en-US" sz="3100" b="1" u="sng" dirty="0"/>
              <a:t>Tax Documents</a:t>
            </a:r>
          </a:p>
          <a:p>
            <a:pPr marL="457200" lvl="1" indent="0">
              <a:buNone/>
            </a:pPr>
            <a:r>
              <a:rPr lang="en-US" sz="3100" dirty="0"/>
              <a:t>Last 7 </a:t>
            </a:r>
            <a:r>
              <a:rPr lang="en-US" sz="3100" dirty="0" smtClean="0"/>
              <a:t>years						</a:t>
            </a:r>
            <a:r>
              <a:rPr lang="en-US" sz="3200" dirty="0" smtClean="0"/>
              <a:t> </a:t>
            </a:r>
            <a:r>
              <a:rPr lang="en-US" sz="800" dirty="0" err="1"/>
              <a:t>bmulitzcopyright</a:t>
            </a:r>
            <a:r>
              <a:rPr lang="en-US" sz="800" dirty="0"/>
              <a:t> 2021</a:t>
            </a:r>
            <a:endParaRPr lang="en-US" sz="800" dirty="0"/>
          </a:p>
          <a:p>
            <a:pPr lvl="1"/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14441930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9494</TotalTime>
  <Words>874</Words>
  <Application>Microsoft Office PowerPoint</Application>
  <PresentationFormat>Widescreen</PresentationFormat>
  <Paragraphs>123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Trebuchet MS</vt:lpstr>
      <vt:lpstr>Berlin</vt:lpstr>
      <vt:lpstr>FINANCIAL FITNESS</vt:lpstr>
      <vt:lpstr>THE IMPORTANCE OF PLANNING AHEAD: YOU GET TO DECIDE</vt:lpstr>
      <vt:lpstr>Develop A Transition Plan</vt:lpstr>
      <vt:lpstr>STEP 1: Estate Planning Documents Provide Legal Authority</vt:lpstr>
      <vt:lpstr>Name Your Team</vt:lpstr>
      <vt:lpstr>What does the team need to know?</vt:lpstr>
      <vt:lpstr>STEP 2: Financial Assets and Obligations             Document Checklist</vt:lpstr>
      <vt:lpstr>Checklist, continued…</vt:lpstr>
      <vt:lpstr>Checklist, continued…</vt:lpstr>
      <vt:lpstr>Checklist, continued…</vt:lpstr>
      <vt:lpstr>Checklist, continued…</vt:lpstr>
      <vt:lpstr>How Long to Keep Documents</vt:lpstr>
      <vt:lpstr>STEP 3: INFORM YOUR TEAM</vt:lpstr>
      <vt:lpstr>Conclusion</vt:lpstr>
      <vt:lpstr>PowerPoint Presentation</vt:lpstr>
      <vt:lpstr>PowerPoint Presentation</vt:lpstr>
    </vt:vector>
  </TitlesOfParts>
  <Company>Sandy Spring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FITNESS</dc:title>
  <dc:creator>Barbara Mulitz</dc:creator>
  <cp:lastModifiedBy>Barbara Mulitz</cp:lastModifiedBy>
  <cp:revision>36</cp:revision>
  <cp:lastPrinted>2021-09-24T18:08:22Z</cp:lastPrinted>
  <dcterms:created xsi:type="dcterms:W3CDTF">2021-09-19T13:28:05Z</dcterms:created>
  <dcterms:modified xsi:type="dcterms:W3CDTF">2021-09-28T13:56:36Z</dcterms:modified>
</cp:coreProperties>
</file>